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59" r:id="rId4"/>
    <p:sldId id="264" r:id="rId5"/>
    <p:sldId id="260" r:id="rId6"/>
    <p:sldId id="263" r:id="rId7"/>
    <p:sldId id="261" r:id="rId8"/>
    <p:sldId id="262" r:id="rId9"/>
    <p:sldId id="266" r:id="rId10"/>
    <p:sldId id="256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865C8-5CB5-4F66-B9CC-AEAD95110F3B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E541-FA38-46D4-96D0-C251A20D79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1093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865C8-5CB5-4F66-B9CC-AEAD95110F3B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E541-FA38-46D4-96D0-C251A20D79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760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865C8-5CB5-4F66-B9CC-AEAD95110F3B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E541-FA38-46D4-96D0-C251A20D79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9986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865C8-5CB5-4F66-B9CC-AEAD95110F3B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E541-FA38-46D4-96D0-C251A20D79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8540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865C8-5CB5-4F66-B9CC-AEAD95110F3B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E541-FA38-46D4-96D0-C251A20D79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6499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865C8-5CB5-4F66-B9CC-AEAD95110F3B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E541-FA38-46D4-96D0-C251A20D79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993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865C8-5CB5-4F66-B9CC-AEAD95110F3B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E541-FA38-46D4-96D0-C251A20D79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986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865C8-5CB5-4F66-B9CC-AEAD95110F3B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E541-FA38-46D4-96D0-C251A20D79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31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865C8-5CB5-4F66-B9CC-AEAD95110F3B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E541-FA38-46D4-96D0-C251A20D79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1759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865C8-5CB5-4F66-B9CC-AEAD95110F3B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E541-FA38-46D4-96D0-C251A20D79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7680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865C8-5CB5-4F66-B9CC-AEAD95110F3B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E541-FA38-46D4-96D0-C251A20D79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3260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865C8-5CB5-4F66-B9CC-AEAD95110F3B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7E541-FA38-46D4-96D0-C251A20D79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1219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1113430"/>
            <a:ext cx="7560840" cy="115212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CENTRI DI FORMAZIONE PROFESSIONALE</a:t>
            </a:r>
            <a:endParaRPr lang="it-IT" dirty="0"/>
          </a:p>
        </p:txBody>
      </p:sp>
      <p:pic>
        <p:nvPicPr>
          <p:cNvPr id="1026" name="Picture 2" descr="C:\Users\nicoletta\AppData\Local\Microsoft\Windows\Temporary Internet Files\Content.IE5\CAPC2N3I\4947764431_a26e4ccfbb_z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276872"/>
            <a:ext cx="2929083" cy="1879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nicoletta\AppData\Local\Microsoft\Windows\Temporary Internet Files\Content.IE5\3Q97FF50\220px-Torx_set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13737" y="2077878"/>
            <a:ext cx="936523" cy="761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nicoletta\AppData\Local\Microsoft\Windows\Temporary Internet Files\Content.IE5\CAPC2N3I\Torx-Bits_T15-T20-T25-T30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50" y="2430463"/>
            <a:ext cx="2392958" cy="1438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nicoletta\AppData\Local\Microsoft\Windows\Temporary Internet Files\Content.IE5\CAPC2N3I\300px-HwacheonCentreLathe_460x1000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27767">
            <a:off x="1382586" y="3835490"/>
            <a:ext cx="2922443" cy="2250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nicoletta\AppData\Local\Microsoft\Windows\Temporary Internet Files\Content.IE5\4IM1E4F6\parrucchiera[1]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35075">
            <a:off x="5508104" y="3869146"/>
            <a:ext cx="2074805" cy="2479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8089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068960"/>
            <a:ext cx="7772400" cy="2088232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Regione Veneto avvia il sistema duale che prevede l’alternanza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scuola-lavoro.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Viene avviato un 1° anno di Operatore dei sistemi e dei servizi logistici e un 4° anno di Tecnico commerciale delle vendite (per qualificati entro i 25 anni).</a:t>
            </a:r>
            <a:b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 modello formativo del sistema duale prevede che i giovani svolgano in azienda metà delle 990 ore del percorso formativo annuale, o in impresa simulata (per il primo anno) o con la formula dell’alternanza scuola-lavoro. In tal modo, avranno la possibilità di "imparare-facendo"  e di approfondire nella teoria i processi che hanno appreso. </a:t>
            </a:r>
            <a:b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centri di formazione professionali selezionati dovranno sottoscrivere specifici protocolli con i datori di lavoro per attivare i contratti di apprendistato o di alternanza scuola-lavoro.</a:t>
            </a:r>
            <a:b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it-IT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395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5405199"/>
              </p:ext>
            </p:extLst>
          </p:nvPr>
        </p:nvGraphicFramePr>
        <p:xfrm>
          <a:off x="611560" y="1484784"/>
          <a:ext cx="8064896" cy="460851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064896"/>
              </a:tblGrid>
              <a:tr h="4608512">
                <a:tc>
                  <a:txBody>
                    <a:bodyPr/>
                    <a:lstStyle/>
                    <a:p>
                      <a:pPr marL="342900" marR="183515" lvl="0" indent="-342900" algn="ctr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L’operatore del benessere indirizzo acconciatura interviene a livello esecutivo, nelle diverse fasi di preparazione, trattamento e realizzazione dei modelli di acconciatura femminile e maschile con livelli di autonomia e responsabilità determinati dal rispetto delle direttive CEE e della legislazione vigente. La professionalità di cui è in possesso, in termini di saperi tecnici e di abilità operative, gli consente di intervenire nei processi per il trattamento e servizio per il benessere psico-fisico, che non implicano prestazioni di carattere medico, curativo o sanitario, ma che favoriscono il mantenimento, il miglioramento e la protezione dell’aspetto della persona. Le attività svolte partono dalla diagnosi del cuoio capelluto, alle prestazioni e trattamenti sui capelli mediante l’applicazione di prodotti cosmetici, l'effettuazione di tagli di diverso tipo, trattamenti per la cura e la conservazione dei capelli e anticalvizie. A tali attività si associano quelle connesse all'accoglienza del cliente, all'interpretazione ed analisi dei bisogni e dell'evoluzione dei diversi stili. Collabora, inoltre, alla gestione dell'esercizio ed alla sua promozione.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23728" y="620688"/>
            <a:ext cx="436522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OPERATORE DEL BENESSERE: INDIRIZZO ACCONCIATURA</a:t>
            </a:r>
            <a:endParaRPr kumimoji="0" lang="it-IT" altLang="it-IT" sz="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TENDENZE – GLAMOUR – FASHION STYLE – EVOLUTION STYLE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147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2780928"/>
            <a:ext cx="2098576" cy="418058"/>
          </a:xfrm>
        </p:spPr>
        <p:txBody>
          <a:bodyPr>
            <a:noAutofit/>
          </a:bodyPr>
          <a:lstStyle/>
          <a:p>
            <a:r>
              <a:rPr lang="it-IT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ACCONCIATURA E BENESSERE</a:t>
            </a:r>
            <a:endParaRPr lang="it-IT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1981640"/>
              </p:ext>
            </p:extLst>
          </p:nvPr>
        </p:nvGraphicFramePr>
        <p:xfrm>
          <a:off x="2987825" y="188640"/>
          <a:ext cx="5472609" cy="640871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096344"/>
                <a:gridCol w="1008112"/>
                <a:gridCol w="648072"/>
                <a:gridCol w="720081"/>
              </a:tblGrid>
              <a:tr h="4216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COMPETENZE CULTURALI</a:t>
                      </a:r>
                    </a:p>
                  </a:txBody>
                  <a:tcPr marL="5968" marR="5968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1° 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2° 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3°</a:t>
                      </a:r>
                    </a:p>
                  </a:txBody>
                  <a:tcPr marL="5968" marR="5968" marT="0" marB="0" anchor="ctr"/>
                </a:tc>
              </a:tr>
              <a:tr h="33679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Asse/Area linguaggi lingua italiana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95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75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60</a:t>
                      </a:r>
                    </a:p>
                  </a:txBody>
                  <a:tcPr marL="5968" marR="5968" marT="0" marB="0" anchor="ctr"/>
                </a:tc>
              </a:tr>
              <a:tr h="3033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Asse/Area linguaggi lingua inglese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75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70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</a:t>
                      </a:r>
                    </a:p>
                  </a:txBody>
                  <a:tcPr marL="5968" marR="5968" marT="0" marB="0" anchor="ctr"/>
                </a:tc>
              </a:tr>
              <a:tr h="3033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Asse/Area matematica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75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60</a:t>
                      </a:r>
                    </a:p>
                  </a:txBody>
                  <a:tcPr marL="5968" marR="596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120</a:t>
                      </a:r>
                    </a:p>
                  </a:txBody>
                  <a:tcPr marL="5968" marR="5968" marT="0" marB="0" anchor="ctr"/>
                </a:tc>
              </a:tr>
              <a:tr h="3033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Asse/Area scientifico - tecnologica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120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100</a:t>
                      </a:r>
                    </a:p>
                  </a:txBody>
                  <a:tcPr marL="5968" marR="5968" marT="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033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Asse/Area storico, socio-economica 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85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70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</a:t>
                      </a:r>
                    </a:p>
                  </a:txBody>
                  <a:tcPr marL="5968" marR="5968" marT="0" marB="0" anchor="ctr"/>
                </a:tc>
              </a:tr>
              <a:tr h="38525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Insegnamento della religione cattolica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5968" marR="5968" marT="0" marB="0" anchor="ctr"/>
                </a:tc>
              </a:tr>
              <a:tr h="30936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Educazione alle attività motorie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5968" marR="5968" marT="0" marB="0" anchor="ctr"/>
                </a:tc>
              </a:tr>
              <a:tr h="2968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ORE T0TALI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490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415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320</a:t>
                      </a:r>
                    </a:p>
                  </a:txBody>
                  <a:tcPr marL="5968" marR="5968" marT="0" marB="0" anchor="ctr"/>
                </a:tc>
              </a:tr>
              <a:tr h="24551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PROCESSI DI LAVORO</a:t>
                      </a:r>
                    </a:p>
                  </a:txBody>
                  <a:tcPr marL="5968" marR="5968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1° 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2° 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3°</a:t>
                      </a:r>
                    </a:p>
                  </a:txBody>
                  <a:tcPr marL="5968" marR="5968" marT="0" marB="0" anchor="ctr"/>
                </a:tc>
              </a:tr>
              <a:tr h="4216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Pianificazione e organizzazione del proprio lavoro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150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105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65</a:t>
                      </a:r>
                    </a:p>
                  </a:txBody>
                  <a:tcPr marL="5968" marR="5968" marT="0" marB="0" anchor="ctr"/>
                </a:tc>
              </a:tr>
              <a:tr h="4216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Qualità, sicurezza, igiene e salvaguardia ambientale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5968" marR="5968" marT="0" marB="0" anchor="ctr"/>
                </a:tc>
              </a:tr>
              <a:tr h="2010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Accoglienza e assistenza del cliente 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35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25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5968" marR="5968" marT="0" marB="0" anchor="ctr"/>
                </a:tc>
              </a:tr>
              <a:tr h="4216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Funzionamento e promozione dell'esercizio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40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25</a:t>
                      </a:r>
                    </a:p>
                  </a:txBody>
                  <a:tcPr marL="5968" marR="5968" marT="0" marB="0" anchor="ctr"/>
                </a:tc>
              </a:tr>
              <a:tr h="38525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Detersione, trattamenti, taglio e acconciatura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250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240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277</a:t>
                      </a:r>
                    </a:p>
                  </a:txBody>
                  <a:tcPr marL="5968" marR="5968" marT="0" marB="0" anchor="ctr"/>
                </a:tc>
              </a:tr>
              <a:tr h="38525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Accoglienza ed accompagnamento al lavoro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13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13</a:t>
                      </a:r>
                    </a:p>
                  </a:txBody>
                  <a:tcPr marL="5968" marR="5968" marT="0" marB="0" anchor="ctr"/>
                </a:tc>
              </a:tr>
              <a:tr h="1926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Tirocinio/Stage 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152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232</a:t>
                      </a:r>
                    </a:p>
                  </a:txBody>
                  <a:tcPr marL="5968" marR="5968" marT="0" marB="0" anchor="ctr"/>
                </a:tc>
              </a:tr>
              <a:tr h="1926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Esami di qualifica 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</a:t>
                      </a:r>
                    </a:p>
                  </a:txBody>
                  <a:tcPr marL="5968" marR="5968" marT="0" marB="0" anchor="ctr"/>
                </a:tc>
              </a:tr>
              <a:tr h="1926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ORE T0TALI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500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575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670</a:t>
                      </a:r>
                    </a:p>
                  </a:txBody>
                  <a:tcPr marL="5968" marR="5968" marT="0" marB="0" anchor="ctr"/>
                </a:tc>
              </a:tr>
              <a:tr h="1926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endParaRPr lang="it-IT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990</a:t>
                      </a:r>
                      <a:endParaRPr lang="it-IT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990</a:t>
                      </a:r>
                      <a:endParaRPr lang="it-IT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990</a:t>
                      </a:r>
                      <a:endParaRPr lang="it-IT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968" marR="5968" marT="0" marB="0" anchor="ctr"/>
                </a:tc>
              </a:tr>
              <a:tr h="1926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968" marR="59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990</a:t>
                      </a:r>
                    </a:p>
                  </a:txBody>
                  <a:tcPr marL="5968" marR="59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990</a:t>
                      </a:r>
                    </a:p>
                  </a:txBody>
                  <a:tcPr marL="5968" marR="59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990</a:t>
                      </a:r>
                    </a:p>
                  </a:txBody>
                  <a:tcPr marL="5968" marR="596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480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3971569"/>
              </p:ext>
            </p:extLst>
          </p:nvPr>
        </p:nvGraphicFramePr>
        <p:xfrm>
          <a:off x="611561" y="1556792"/>
          <a:ext cx="7898692" cy="443236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898692"/>
              </a:tblGrid>
              <a:tr h="4432369">
                <a:tc>
                  <a:txBody>
                    <a:bodyPr/>
                    <a:lstStyle/>
                    <a:p>
                      <a:pPr marL="342900" marR="183515" lvl="0" indent="-342900" algn="ctr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L’operatore elettrico interviene, a livello esecutivo, in fase di installazione, collaudo e manutenzione di impianti per la distribuzione di energia elettrica e di segnali, nella realizzazione dei quadri di comando comprensivi di apparecchiature per il governo di motori elettrici ed attuatori presenti nei processi produttivi automatizzati per home e building automation. Tali interventi sono realizzati in ambito residenziale, in uffici ed ambienti produttivi. Opera con livelli di autonomia e responsabilità determinati dalle procedure e metodiche delle specifiche progettuali. La professionalità di cui è in possesso, in termini di saperi tecnici ed abilità operative, gli consente di svolgere attività di installazione e manutenzione nel rispetto delle norme relative alla sicurezza degli impianti elettrici. Si occupa della posa delle canalizzazioni, del cablaggio e della preparazione dei quadri elettrici, della verifica della funzionalità, collaudo e della manutenzione ordinaria/straordinaria dell’impianto</a:t>
                      </a:r>
                      <a:r>
                        <a:rPr lang="it-IT" sz="1050" dirty="0">
                          <a:effectLst/>
                        </a:rPr>
                        <a:t>.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96897" y="503396"/>
            <a:ext cx="78133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OPERATORE ELETTRICO</a:t>
            </a:r>
            <a:endParaRPr kumimoji="0" lang="it-IT" altLang="it-IT" sz="1200" b="0" i="0" u="none" strike="noStrike" cap="none" normalizeH="0" baseline="0" dirty="0" smtClean="0">
              <a:ln>
                <a:noFill/>
              </a:ln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BUILDING AUTOMATION – DOMOTICA - AUTOMAZIONE INDUSTRIALE – FOTOVOLTAICO</a:t>
            </a:r>
            <a:endParaRPr kumimoji="0" lang="it-IT" altLang="it-IT" sz="1200" b="0" i="0" u="none" strike="noStrike" cap="none" normalizeH="0" baseline="0" dirty="0" smtClean="0">
              <a:ln>
                <a:noFill/>
              </a:ln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357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2780928"/>
            <a:ext cx="2314600" cy="562074"/>
          </a:xfrm>
        </p:spPr>
        <p:txBody>
          <a:bodyPr>
            <a:normAutofit/>
          </a:bodyPr>
          <a:lstStyle/>
          <a:p>
            <a:r>
              <a:rPr lang="it-IT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OPERATORE ELETTRICO</a:t>
            </a:r>
            <a:endParaRPr lang="it-IT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5494453"/>
              </p:ext>
            </p:extLst>
          </p:nvPr>
        </p:nvGraphicFramePr>
        <p:xfrm>
          <a:off x="2555776" y="476672"/>
          <a:ext cx="6400800" cy="583264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406140"/>
                <a:gridCol w="1028700"/>
                <a:gridCol w="1028700"/>
                <a:gridCol w="937260"/>
              </a:tblGrid>
              <a:tr h="222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COMPETENZE CULTURALI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3°</a:t>
                      </a:r>
                    </a:p>
                  </a:txBody>
                  <a:tcPr marL="68580" marR="68580" marT="0" marB="0" anchor="ctr"/>
                </a:tc>
              </a:tr>
              <a:tr h="222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Asse/Area linguaggi lingua italiana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60</a:t>
                      </a:r>
                    </a:p>
                  </a:txBody>
                  <a:tcPr marL="68580" marR="68580" marT="0" marB="0" anchor="ctr"/>
                </a:tc>
              </a:tr>
              <a:tr h="222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Asse/Area linguaggi lingua inglese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</a:tr>
              <a:tr h="222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Asse/Area matematica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60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120</a:t>
                      </a:r>
                    </a:p>
                  </a:txBody>
                  <a:tcPr marL="68580" marR="68580" marT="0" marB="0" anchor="ctr"/>
                </a:tc>
              </a:tr>
              <a:tr h="222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Asse/Area scientifico - tecnologica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22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Asse/Area storico, socio-economica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</a:tr>
              <a:tr h="4446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Insegnamento della religione cattolica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</a:tr>
              <a:tr h="222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Educazione alle attività motorie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</a:tr>
              <a:tr h="2223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ORE T0TALI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490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320</a:t>
                      </a:r>
                    </a:p>
                  </a:txBody>
                  <a:tcPr marL="68580" marR="68580" marT="0" marB="0" anchor="ctr"/>
                </a:tc>
              </a:tr>
              <a:tr h="222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PROCESSI DI LAVORO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3°</a:t>
                      </a:r>
                    </a:p>
                  </a:txBody>
                  <a:tcPr marL="68580" marR="68580" marT="0" marB="0" anchor="ctr"/>
                </a:tc>
              </a:tr>
              <a:tr h="4446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Pianificazione e organizzazione del proprio lavoro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170</a:t>
                      </a:r>
                    </a:p>
                  </a:txBody>
                  <a:tcPr marL="68580" marR="68580" marT="0" marB="0" anchor="ctr"/>
                </a:tc>
              </a:tr>
              <a:tr h="4446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Qualità, sicurezza, igiene e salvaguardia ambientale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</a:tr>
              <a:tr h="222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Installazione impianti elettrici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165</a:t>
                      </a:r>
                    </a:p>
                  </a:txBody>
                  <a:tcPr marL="68580" marR="68580" marT="0" marB="0" anchor="ctr"/>
                </a:tc>
              </a:tr>
              <a:tr h="4446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Verifica di funzionamento di impianti elettrici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27</a:t>
                      </a:r>
                    </a:p>
                  </a:txBody>
                  <a:tcPr marL="68580" marR="68580" marT="0" marB="0" anchor="ctr"/>
                </a:tc>
              </a:tr>
              <a:tr h="4446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Manutenzione ordinaria e straordinaria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25</a:t>
                      </a:r>
                    </a:p>
                  </a:txBody>
                  <a:tcPr marL="68580" marR="68580" marT="0" marB="0" anchor="ctr"/>
                </a:tc>
              </a:tr>
              <a:tr h="4446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Accoglienza ed accompagnamento al lavoro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13</a:t>
                      </a:r>
                    </a:p>
                  </a:txBody>
                  <a:tcPr marL="68580" marR="68580" marT="0" marB="0" anchor="ctr"/>
                </a:tc>
              </a:tr>
              <a:tr h="222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Tirocinio/Stage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232</a:t>
                      </a:r>
                    </a:p>
                  </a:txBody>
                  <a:tcPr marL="68580" marR="68580" marT="0" marB="0" anchor="ctr"/>
                </a:tc>
              </a:tr>
              <a:tr h="222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Esami di qualifica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</a:t>
                      </a:r>
                    </a:p>
                  </a:txBody>
                  <a:tcPr marL="68580" marR="68580" marT="0" marB="0" anchor="ctr"/>
                </a:tc>
              </a:tr>
              <a:tr h="248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ORE T0TALI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575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670</a:t>
                      </a:r>
                    </a:p>
                  </a:txBody>
                  <a:tcPr marL="68580" marR="68580" marT="0" marB="0" anchor="ctr"/>
                </a:tc>
              </a:tr>
              <a:tr h="248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990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990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990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0148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3664074"/>
              </p:ext>
            </p:extLst>
          </p:nvPr>
        </p:nvGraphicFramePr>
        <p:xfrm>
          <a:off x="611560" y="1556792"/>
          <a:ext cx="7920880" cy="453650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920880"/>
              </a:tblGrid>
              <a:tr h="4536504">
                <a:tc>
                  <a:txBody>
                    <a:bodyPr/>
                    <a:lstStyle/>
                    <a:p>
                      <a:pPr marL="342900" marR="183515" lvl="0" indent="-342900" algn="ctr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L’operatore meccanico, interviene, a livello esecutivo, nelle diverse fasi dei processi di produzione meccanica con livelli di autonomia e responsabilità determinati da procedure e metodiche definite nei cartellini di lavorazione. La professionalità di cui è in possesso, in termini di saperi tecnici ed abilità operative, gli consente di intervenire nei processi relativi alle lavorazioni di pezzi e complessivi meccanici. Le attività svolte riguardano la produzione di particolari meccanici, con l’ausilio di macchine utensili anche a CNC, il montaggio e l’adattamento in opera di gruppi, sottogruppi e particolari meccanici, oltre alle connesse attività di programmazione e controllo delle fasi di produzione, in base alle schede di lavorazione, al collaudo e segnalazione di eventuali anomalie nel rispetto dei tempi, quantità e qualità dei prodotti secondo gli standard previsti. Tale figura opera in sinergia con gli addetti all'ufficio tecnico ed i responsabili della produzione. 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63688" y="445894"/>
            <a:ext cx="482686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OPERATORE MECCANICO</a:t>
            </a:r>
            <a:endParaRPr kumimoji="0" lang="it-IT" altLang="it-IT" sz="1400" b="0" i="0" u="none" strike="noStrike" cap="none" normalizeH="0" baseline="0" dirty="0" smtClean="0">
              <a:ln>
                <a:noFill/>
              </a:ln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MECCATRONICA - SISTEMI COMPUTERIZZATI DI LAVORAZIONE - COMPUTER AIDED DESIGN</a:t>
            </a:r>
            <a:endParaRPr kumimoji="0" lang="it-IT" altLang="it-IT" sz="1400" b="0" i="0" u="none" strike="noStrike" cap="none" normalizeH="0" baseline="0" dirty="0" smtClean="0">
              <a:ln>
                <a:noFill/>
              </a:ln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664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242592" cy="490066"/>
          </a:xfrm>
        </p:spPr>
        <p:txBody>
          <a:bodyPr>
            <a:noAutofit/>
          </a:bodyPr>
          <a:lstStyle/>
          <a:p>
            <a:r>
              <a:rPr lang="it-IT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OPERATORE MECCANICO</a:t>
            </a:r>
            <a:endParaRPr lang="it-IT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1232146"/>
              </p:ext>
            </p:extLst>
          </p:nvPr>
        </p:nvGraphicFramePr>
        <p:xfrm>
          <a:off x="2555776" y="188640"/>
          <a:ext cx="6400800" cy="626469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406140"/>
                <a:gridCol w="1028700"/>
                <a:gridCol w="1028700"/>
                <a:gridCol w="937260"/>
              </a:tblGrid>
              <a:tr h="214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COMPETENZE CULTURALI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3°</a:t>
                      </a:r>
                    </a:p>
                  </a:txBody>
                  <a:tcPr marL="68580" marR="68580" marT="0" marB="0" anchor="ctr"/>
                </a:tc>
              </a:tr>
              <a:tr h="214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Asse/Area linguaggi lingua italiana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60</a:t>
                      </a:r>
                    </a:p>
                  </a:txBody>
                  <a:tcPr marL="68580" marR="68580" marT="0" marB="0" anchor="ctr"/>
                </a:tc>
              </a:tr>
              <a:tr h="214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Asse/Area linguaggi lingua inglese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</a:tr>
              <a:tr h="214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Asse/Area matematica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60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120</a:t>
                      </a:r>
                    </a:p>
                  </a:txBody>
                  <a:tcPr marL="68580" marR="68580" marT="0" marB="0" anchor="ctr"/>
                </a:tc>
              </a:tr>
              <a:tr h="214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Asse/Area scientifico - tecnologica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4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Asse/Area storico, socio-economica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</a:tr>
              <a:tr h="4291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Insegnamento della religione cattolica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</a:tr>
              <a:tr h="214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Educazione alle attività motorie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</a:tr>
              <a:tr h="214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ORE T0TALI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490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320</a:t>
                      </a:r>
                    </a:p>
                  </a:txBody>
                  <a:tcPr marL="68580" marR="68580" marT="0" marB="0" anchor="ctr"/>
                </a:tc>
              </a:tr>
              <a:tr h="214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PROCESSI DI LAVORO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3°</a:t>
                      </a:r>
                    </a:p>
                  </a:txBody>
                  <a:tcPr marL="68580" marR="68580" marT="0" marB="0" anchor="ctr"/>
                </a:tc>
              </a:tr>
              <a:tr h="4291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Pianificazione e organizzazione del proprio lavoro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182</a:t>
                      </a:r>
                    </a:p>
                  </a:txBody>
                  <a:tcPr marL="68580" marR="68580" marT="0" marB="0" anchor="ctr"/>
                </a:tc>
              </a:tr>
              <a:tr h="4291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Qualità, sicurezza, igiene e salvaguardia ambientale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</a:tr>
              <a:tr h="4291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Controllo e verifiche di conformità delle lavorazioni e dei prodotti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</a:tr>
              <a:tr h="4291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Lavorazione pezzi e complessivi meccanici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130</a:t>
                      </a:r>
                    </a:p>
                  </a:txBody>
                  <a:tcPr marL="68580" marR="68580" marT="0" marB="0" anchor="ctr"/>
                </a:tc>
              </a:tr>
              <a:tr h="4291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Montaggio di gruppi, sottogruppi e particolari meccanici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35</a:t>
                      </a:r>
                    </a:p>
                  </a:txBody>
                  <a:tcPr marL="68580" marR="68580" marT="0" marB="0" anchor="ctr"/>
                </a:tc>
              </a:tr>
              <a:tr h="4291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Adattamento in opera di particolari e gruppi meccanici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</a:tr>
              <a:tr h="4291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Accoglienza ed accompagnamento al lavoro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13</a:t>
                      </a:r>
                    </a:p>
                  </a:txBody>
                  <a:tcPr marL="68580" marR="68580" marT="0" marB="0" anchor="ctr"/>
                </a:tc>
              </a:tr>
              <a:tr h="214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Tirocinio/Stage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232</a:t>
                      </a:r>
                    </a:p>
                  </a:txBody>
                  <a:tcPr marL="68580" marR="68580" marT="0" marB="0" anchor="ctr"/>
                </a:tc>
              </a:tr>
              <a:tr h="214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Esami di qualifica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</a:t>
                      </a:r>
                    </a:p>
                  </a:txBody>
                  <a:tcPr marL="68580" marR="68580" marT="0" marB="0" anchor="ctr"/>
                </a:tc>
              </a:tr>
              <a:tr h="2398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ORE T0TALI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575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670</a:t>
                      </a:r>
                    </a:p>
                  </a:txBody>
                  <a:tcPr marL="68580" marR="68580" marT="0" marB="0" anchor="ctr"/>
                </a:tc>
              </a:tr>
              <a:tr h="231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990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990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990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2636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8446554"/>
              </p:ext>
            </p:extLst>
          </p:nvPr>
        </p:nvGraphicFramePr>
        <p:xfrm>
          <a:off x="539552" y="1556792"/>
          <a:ext cx="8208912" cy="43924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208912"/>
              </a:tblGrid>
              <a:tr h="4392488">
                <a:tc>
                  <a:txBody>
                    <a:bodyPr/>
                    <a:lstStyle/>
                    <a:p>
                      <a:pPr marL="342900" marR="183515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L’operatore ai servizi di vendita interviene, a livello esecutivo, nel processo della distribuzione commerciale gestendo il rapporto di vendita con il cliente e l’allestimento degli spazi commerciali con livelli di autonomia e responsabilità della sua operatività determinati dalla natura e dalle dimensioni e l'organizzazione della struttura in cui opera. La professionalità di cui è in possesso, in termini di saperi tecnici ed abilità operative gli consente di accogliere, informare, assistere e accompagnare il cliente, fino alla consegna del prodotto curando tutto il processo del servizio di vendita e post vendita. Possiede competenze per l'utilizzo delle procedure relative all'uso delle tecnologie automatizzate, per la registrazione delle operazioni contabili e del magazzino (pc e </a:t>
                      </a:r>
                      <a:r>
                        <a:rPr lang="it-IT" sz="14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sw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gestionali) e per l’effettuazione delle operazioni di cassa (</a:t>
                      </a:r>
                      <a:r>
                        <a:rPr lang="it-IT" sz="14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pos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carte di credito, scanner per codici a barre, registratore di cassa). Ulteriori competenze in suo possesso sono quelle relative all’organizzazione degli ambienti e degli spazi espositivi e quelle necessarie alla predisposizione di iniziative promozionali.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63688" y="635496"/>
            <a:ext cx="597899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OPERATORE AI SERVIZI DI VENDITA</a:t>
            </a:r>
            <a:endParaRPr kumimoji="0" lang="it-IT" altLang="it-IT" sz="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it-IT" sz="12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MARKETING - MERCHANDISING - VISUAL MERCHANDISING - E-COMMERCE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840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5780844"/>
              </p:ext>
            </p:extLst>
          </p:nvPr>
        </p:nvGraphicFramePr>
        <p:xfrm>
          <a:off x="1403648" y="548680"/>
          <a:ext cx="6400800" cy="583264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406140"/>
                <a:gridCol w="1028700"/>
                <a:gridCol w="1028700"/>
                <a:gridCol w="937260"/>
              </a:tblGrid>
              <a:tr h="2311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COMPETENZE CULTURALI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3°</a:t>
                      </a:r>
                    </a:p>
                  </a:txBody>
                  <a:tcPr marL="68580" marR="68580" marT="0" marB="0" anchor="ctr"/>
                </a:tc>
              </a:tr>
              <a:tr h="2311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Asse/Area linguaggi lingua italiana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60</a:t>
                      </a:r>
                    </a:p>
                  </a:txBody>
                  <a:tcPr marL="68580" marR="68580" marT="0" marB="0" anchor="ctr"/>
                </a:tc>
              </a:tr>
              <a:tr h="2311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Asse/Area linguaggi lingua inglese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</a:tr>
              <a:tr h="2311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Asse/Area matematica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60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120</a:t>
                      </a:r>
                    </a:p>
                  </a:txBody>
                  <a:tcPr marL="68580" marR="68580" marT="0" marB="0" anchor="ctr"/>
                </a:tc>
              </a:tr>
              <a:tr h="2311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Asse/Area scientifico - tecnologica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311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Asse/Area storico, socio-economica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</a:tr>
              <a:tr h="4622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Insegnamento della religione cattolica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</a:tr>
              <a:tr h="2311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Educazione alle attività motorie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</a:tr>
              <a:tr h="2311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ORE T0TALI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490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320</a:t>
                      </a:r>
                    </a:p>
                  </a:txBody>
                  <a:tcPr marL="68580" marR="68580" marT="0" marB="0" anchor="ctr"/>
                </a:tc>
              </a:tr>
              <a:tr h="2311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PROCESSI DI LAVORO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3°</a:t>
                      </a:r>
                    </a:p>
                  </a:txBody>
                  <a:tcPr marL="68580" marR="68580" marT="0" marB="0" anchor="ctr"/>
                </a:tc>
              </a:tr>
              <a:tr h="4622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Pianificazione e organizzazione del proprio lavoro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95</a:t>
                      </a:r>
                    </a:p>
                  </a:txBody>
                  <a:tcPr marL="68580" marR="68580" marT="0" marB="0" anchor="ctr"/>
                </a:tc>
              </a:tr>
              <a:tr h="4622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Qualità, sicurezza, igiene e salvaguardia ambientale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</a:tr>
              <a:tr h="4622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Organizzazione e funzionamento del punto vendita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82</a:t>
                      </a:r>
                    </a:p>
                  </a:txBody>
                  <a:tcPr marL="68580" marR="68580" marT="0" marB="0" anchor="ctr"/>
                </a:tc>
              </a:tr>
              <a:tr h="2311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Vendita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110</a:t>
                      </a:r>
                    </a:p>
                  </a:txBody>
                  <a:tcPr marL="68580" marR="68580" marT="0" marB="0" anchor="ctr"/>
                </a:tc>
              </a:tr>
              <a:tr h="2311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Assistenza post - vendita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30</a:t>
                      </a:r>
                    </a:p>
                  </a:txBody>
                  <a:tcPr marL="68580" marR="68580" marT="0" marB="0" anchor="ctr"/>
                </a:tc>
              </a:tr>
              <a:tr h="4622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Accoglienza ed accompagnamento al lavoro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13</a:t>
                      </a:r>
                    </a:p>
                  </a:txBody>
                  <a:tcPr marL="68580" marR="68580" marT="0" marB="0" anchor="ctr"/>
                </a:tc>
              </a:tr>
              <a:tr h="2311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Tirocinio/Stage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232</a:t>
                      </a:r>
                    </a:p>
                  </a:txBody>
                  <a:tcPr marL="68580" marR="68580" marT="0" marB="0" anchor="ctr"/>
                </a:tc>
              </a:tr>
              <a:tr h="2311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Esami di qualifica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</a:t>
                      </a:r>
                    </a:p>
                  </a:txBody>
                  <a:tcPr marL="68580" marR="68580" marT="0" marB="0" anchor="ctr"/>
                </a:tc>
              </a:tr>
              <a:tr h="258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ORE T0TALI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575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670</a:t>
                      </a:r>
                    </a:p>
                  </a:txBody>
                  <a:tcPr marL="68580" marR="68580" marT="0" marB="0" anchor="ctr"/>
                </a:tc>
              </a:tr>
              <a:tr h="258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990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990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1350" algn="l"/>
                          <a:tab pos="6931025" algn="l"/>
                        </a:tabLst>
                      </a:pPr>
                      <a:r>
                        <a:rPr lang="it-IT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990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48849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1323</Words>
  <Application>Microsoft Office PowerPoint</Application>
  <PresentationFormat>Presentazione su schermo (4:3)</PresentationFormat>
  <Paragraphs>340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CENTRI DI FORMAZIONE PROFESSIONALE</vt:lpstr>
      <vt:lpstr>Presentazione standard di PowerPoint</vt:lpstr>
      <vt:lpstr>ACCONCIATURA E BENESSERE</vt:lpstr>
      <vt:lpstr>Presentazione standard di PowerPoint</vt:lpstr>
      <vt:lpstr>OPERATORE ELETTRICO</vt:lpstr>
      <vt:lpstr>Presentazione standard di PowerPoint</vt:lpstr>
      <vt:lpstr>OPERATORE MECCANICO</vt:lpstr>
      <vt:lpstr>Presentazione standard di PowerPoint</vt:lpstr>
      <vt:lpstr>Presentazione standard di PowerPoint</vt:lpstr>
      <vt:lpstr>La Regione Veneto avvia il sistema duale che prevede l’alternanza scuola-lavoro. Viene avviato un 1° anno di Operatore dei sistemi e dei servizi logistici e un 4° anno di Tecnico commerciale delle vendite (per qualificati entro i 25 anni). Il modello formativo del sistema duale prevede che i giovani svolgano in azienda metà delle 990 ore del percorso formativo annuale, o in impresa simulata (per il primo anno) o con la formula dell’alternanza scuola-lavoro. In tal modo, avranno la possibilità di "imparare-facendo"  e di approfondire nella teoria i processi che hanno appreso.  I centri di formazione professionali selezionati dovranno sottoscrivere specifici protocolli con i datori di lavoro per attivare i contratti di apprendistato o di alternanza scuola-lavoro.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nicoletta</dc:creator>
  <cp:lastModifiedBy>nicoletta</cp:lastModifiedBy>
  <cp:revision>14</cp:revision>
  <dcterms:created xsi:type="dcterms:W3CDTF">2016-10-17T15:32:28Z</dcterms:created>
  <dcterms:modified xsi:type="dcterms:W3CDTF">2016-11-02T18:06:52Z</dcterms:modified>
</cp:coreProperties>
</file>